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7" r:id="rId3"/>
    <p:sldId id="256" r:id="rId4"/>
    <p:sldId id="261" r:id="rId5"/>
    <p:sldId id="262" r:id="rId6"/>
    <p:sldId id="263" r:id="rId7"/>
    <p:sldId id="265"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8" d="100"/>
          <a:sy n="88" d="100"/>
        </p:scale>
        <p:origin x="168"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677609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3669064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1085134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4107336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3969859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5BCF39A-E8F8-4849-95D6-FCD571D8F9AE}"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68775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5BCF39A-E8F8-4849-95D6-FCD571D8F9AE}" type="datetimeFigureOut">
              <a:rPr lang="en-US" smtClean="0"/>
              <a:t>4/21/2018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525021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5BCF39A-E8F8-4849-95D6-FCD571D8F9AE}" type="datetimeFigureOut">
              <a:rPr lang="en-US" smtClean="0"/>
              <a:t>4/21/2018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792861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BCF39A-E8F8-4849-95D6-FCD571D8F9AE}" type="datetimeFigureOut">
              <a:rPr lang="en-US" smtClean="0"/>
              <a:t>4/21/2018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184497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5BCF39A-E8F8-4849-95D6-FCD571D8F9AE}"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170557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5BCF39A-E8F8-4849-95D6-FCD571D8F9AE}"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9818861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BCF39A-E8F8-4849-95D6-FCD571D8F9AE}" type="datetimeFigureOut">
              <a:rPr lang="en-US" smtClean="0"/>
              <a:t>4/21/2018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5D314E-8E9A-42E5-B67F-FF6BEC918E65}" type="slidenum">
              <a:rPr lang="en-US" smtClean="0"/>
              <a:t>‹#›</a:t>
            </a:fld>
            <a:endParaRPr lang="en-US"/>
          </a:p>
        </p:txBody>
      </p:sp>
    </p:spTree>
    <p:extLst>
      <p:ext uri="{BB962C8B-B14F-4D97-AF65-F5344CB8AC3E}">
        <p14:creationId xmlns:p14="http://schemas.microsoft.com/office/powerpoint/2010/main" val="1577667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irs.gov/statistics/soi-tax-stats-individual-income-tax-statistics-2015-zip-code-data-soi" TargetMode="External"/><Relationship Id="rId7" Type="http://schemas.openxmlformats.org/officeDocument/2006/relationships/hyperlink" Target="https://www.eia.gov/" TargetMode="External"/><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hyperlink" Target="https://www.unitedstateszipcodes.org/" TargetMode="External"/><Relationship Id="rId5" Type="http://schemas.openxmlformats.org/officeDocument/2006/relationships/hyperlink" Target="http://www.nber.org/data/zip-code-distance-database.html" TargetMode="External"/><Relationship Id="rId4" Type="http://schemas.openxmlformats.org/officeDocument/2006/relationships/hyperlink" Target="https://www.afdc.energy.gov/data_download"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VanessaVanG/GW_Project1/blob/master/data_exploration_cleanup.ipynb" TargetMode="External"/><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s://plot.ly/~VanessaVanG/0/ev-charging-stations-with-average-agi-by-zip-code-hover-for-average-agi/" TargetMode="External"/><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hyperlink" Target="https://plot.ly/~VanessaVanG/9/state-gasoline-taxes-and-fees-with-number-of-stations-and-connector-ports/" TargetMode="External"/><Relationship Id="rId4" Type="http://schemas.openxmlformats.org/officeDocument/2006/relationships/hyperlink" Target="https://plot.ly/~VanessaVanG/5/state-ev-incentives-with-number-of-stations-and-connector-ports/"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1054508" y="807576"/>
            <a:ext cx="10714703" cy="2820527"/>
          </a:xfrm>
          <a:solidFill>
            <a:srgbClr val="FFFFFF">
              <a:alpha val="85000"/>
            </a:srgbClr>
          </a:solidFill>
          <a:effectLst>
            <a:glow rad="736600">
              <a:schemeClr val="accent1">
                <a:lumMod val="20000"/>
                <a:lumOff val="80000"/>
                <a:alpha val="40000"/>
              </a:schemeClr>
            </a:glow>
            <a:softEdge rad="0"/>
          </a:effectLst>
        </p:spPr>
        <p:txBody>
          <a:bodyPr>
            <a:normAutofit fontScale="90000"/>
          </a:bodyPr>
          <a:lstStyle/>
          <a:p>
            <a:pPr algn="ctr"/>
            <a:r>
              <a:rPr lang="en-US" b="1" dirty="0" smtClean="0"/>
              <a:t/>
            </a:r>
            <a:br>
              <a:rPr lang="en-US" b="1" dirty="0" smtClean="0"/>
            </a:br>
            <a:r>
              <a:rPr lang="en-US" b="1" dirty="0"/>
              <a:t/>
            </a:r>
            <a:br>
              <a:rPr lang="en-US" b="1" dirty="0"/>
            </a:br>
            <a:r>
              <a:rPr lang="en-US" sz="6100" b="1" dirty="0"/>
              <a:t/>
            </a:r>
            <a:br>
              <a:rPr lang="en-US" sz="6100" b="1" dirty="0"/>
            </a:br>
            <a:r>
              <a:rPr lang="en-US" sz="6100" b="1" dirty="0" smtClean="0"/>
              <a:t>An Investigation into </a:t>
            </a:r>
            <a:br>
              <a:rPr lang="en-US" sz="6100" b="1" dirty="0" smtClean="0"/>
            </a:br>
            <a:r>
              <a:rPr lang="en-US" sz="6100" b="1" dirty="0" smtClean="0"/>
              <a:t>Electric Vehicle Charging Stations</a:t>
            </a:r>
            <a:br>
              <a:rPr lang="en-US" sz="6100" b="1" dirty="0" smtClean="0"/>
            </a:br>
            <a:r>
              <a:rPr lang="en-US" b="1" dirty="0"/>
              <a:t/>
            </a:r>
            <a:br>
              <a:rPr lang="en-US" b="1" dirty="0"/>
            </a:br>
            <a:r>
              <a:rPr lang="en-US" b="1" dirty="0" smtClean="0"/>
              <a:t/>
            </a:r>
            <a:br>
              <a:rPr lang="en-US" b="1" dirty="0" smtClean="0"/>
            </a:br>
            <a:endParaRPr lang="en-US" b="1" dirty="0"/>
          </a:p>
        </p:txBody>
      </p:sp>
      <p:sp>
        <p:nvSpPr>
          <p:cNvPr id="8" name="Subtitle 2"/>
          <p:cNvSpPr txBox="1">
            <a:spLocks/>
          </p:cNvSpPr>
          <p:nvPr/>
        </p:nvSpPr>
        <p:spPr>
          <a:xfrm>
            <a:off x="1839860" y="4182141"/>
            <a:ext cx="9144000" cy="1655762"/>
          </a:xfrm>
          <a:prstGeom prst="rect">
            <a:avLst/>
          </a:prstGeom>
          <a:solidFill>
            <a:srgbClr val="FFFFFF">
              <a:alpha val="57000"/>
            </a:srgbClr>
          </a:solidFill>
          <a:effectLst>
            <a:glow>
              <a:schemeClr val="bg1">
                <a:alpha val="0"/>
              </a:schemeClr>
            </a:glow>
            <a:softEdge rad="76200"/>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smtClean="0"/>
              <a:t>Vanessa Van Gilder</a:t>
            </a:r>
          </a:p>
          <a:p>
            <a:pPr marL="0" indent="0" algn="ctr">
              <a:buNone/>
            </a:pPr>
            <a:r>
              <a:rPr lang="en-US" b="1" dirty="0" smtClean="0"/>
              <a:t>Sam Stone</a:t>
            </a:r>
          </a:p>
          <a:p>
            <a:pPr marL="0" indent="0" algn="ctr">
              <a:buNone/>
            </a:pPr>
            <a:r>
              <a:rPr lang="en-US" b="1" dirty="0" smtClean="0"/>
              <a:t>Esther Suh</a:t>
            </a:r>
            <a:endParaRPr lang="en-US" b="1" dirty="0"/>
          </a:p>
        </p:txBody>
      </p:sp>
    </p:spTree>
    <p:extLst>
      <p:ext uri="{BB962C8B-B14F-4D97-AF65-F5344CB8AC3E}">
        <p14:creationId xmlns:p14="http://schemas.microsoft.com/office/powerpoint/2010/main" val="36836689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7000"/>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7" y="996489"/>
            <a:ext cx="11464415" cy="5079847"/>
          </a:xfrm>
          <a:solidFill>
            <a:srgbClr val="FFFFFF">
              <a:alpha val="55000"/>
            </a:srgbClr>
          </a:solidFill>
          <a:effectLst>
            <a:glow>
              <a:schemeClr val="bg1">
                <a:alpha val="0"/>
              </a:schemeClr>
            </a:glow>
            <a:softEdge rad="76200"/>
          </a:effectLst>
        </p:spPr>
        <p:txBody>
          <a:bodyPr>
            <a:normAutofit/>
          </a:bodyPr>
          <a:lstStyle/>
          <a:p>
            <a:pPr marL="800100" lvl="1" indent="-342900" algn="l">
              <a:lnSpc>
                <a:spcPct val="100000"/>
              </a:lnSpc>
              <a:spcBef>
                <a:spcPts val="0"/>
              </a:spcBef>
              <a:buFont typeface="Wingdings" panose="05000000000000000000" pitchFamily="2" charset="2"/>
              <a:buChar char="v"/>
            </a:pPr>
            <a:endParaRPr lang="en-US" sz="2400" dirty="0" smtClean="0"/>
          </a:p>
          <a:p>
            <a:pPr marL="800100" lvl="1" indent="-342900" algn="l">
              <a:lnSpc>
                <a:spcPct val="100000"/>
              </a:lnSpc>
              <a:spcBef>
                <a:spcPts val="0"/>
              </a:spcBef>
              <a:buFont typeface="Wingdings" panose="05000000000000000000" pitchFamily="2" charset="2"/>
              <a:buChar char="v"/>
            </a:pPr>
            <a:endParaRPr lang="en-US" sz="2400" dirty="0"/>
          </a:p>
          <a:p>
            <a:r>
              <a:rPr lang="en-US" sz="3600" b="1" dirty="0" smtClean="0"/>
              <a:t>Why did we decide to study the number EV stations rather than the number of EVs?</a:t>
            </a:r>
          </a:p>
          <a:p>
            <a:endParaRPr lang="en-US" b="1" dirty="0"/>
          </a:p>
          <a:p>
            <a:endParaRPr lang="en-US" b="1" dirty="0"/>
          </a:p>
        </p:txBody>
      </p:sp>
    </p:spTree>
    <p:extLst>
      <p:ext uri="{BB962C8B-B14F-4D97-AF65-F5344CB8AC3E}">
        <p14:creationId xmlns:p14="http://schemas.microsoft.com/office/powerpoint/2010/main" val="3455097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7000"/>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7" y="996489"/>
            <a:ext cx="11464415" cy="5079847"/>
          </a:xfrm>
          <a:solidFill>
            <a:srgbClr val="FFFFFF">
              <a:alpha val="55000"/>
            </a:srgbClr>
          </a:solidFill>
          <a:effectLst>
            <a:glow>
              <a:schemeClr val="bg1">
                <a:alpha val="0"/>
              </a:schemeClr>
            </a:glow>
            <a:softEdge rad="76200"/>
          </a:effectLst>
        </p:spPr>
        <p:txBody>
          <a:bodyPr>
            <a:normAutofit/>
          </a:bodyPr>
          <a:lstStyle/>
          <a:p>
            <a:pPr marL="800100" lvl="1" indent="-342900" algn="l">
              <a:lnSpc>
                <a:spcPct val="100000"/>
              </a:lnSpc>
              <a:spcBef>
                <a:spcPts val="0"/>
              </a:spcBef>
              <a:buFont typeface="Wingdings" panose="05000000000000000000" pitchFamily="2" charset="2"/>
              <a:buChar char="v"/>
            </a:pPr>
            <a:endParaRPr lang="en-US" sz="2400" dirty="0" smtClean="0"/>
          </a:p>
          <a:p>
            <a:pPr marL="800100" lvl="1" indent="-342900" algn="l">
              <a:lnSpc>
                <a:spcPct val="100000"/>
              </a:lnSpc>
              <a:spcBef>
                <a:spcPts val="0"/>
              </a:spcBef>
              <a:buFont typeface="Wingdings" panose="05000000000000000000" pitchFamily="2" charset="2"/>
              <a:buChar char="v"/>
            </a:pPr>
            <a:endParaRPr lang="en-US" sz="2400" dirty="0"/>
          </a:p>
          <a:p>
            <a:pPr marL="800100" lvl="1" indent="-342900" algn="l">
              <a:lnSpc>
                <a:spcPct val="100000"/>
              </a:lnSpc>
              <a:spcBef>
                <a:spcPts val="0"/>
              </a:spcBef>
              <a:buFont typeface="Wingdings" panose="05000000000000000000" pitchFamily="2" charset="2"/>
              <a:buChar char="v"/>
            </a:pPr>
            <a:r>
              <a:rPr lang="en-US" sz="2400" dirty="0" smtClean="0"/>
              <a:t>Do these three factors affect </a:t>
            </a:r>
            <a:r>
              <a:rPr lang="en-US" sz="2400" dirty="0"/>
              <a:t>the concentration and location of </a:t>
            </a:r>
            <a:r>
              <a:rPr lang="en-US" sz="2400" dirty="0" smtClean="0"/>
              <a:t>Electric Vehicle (EV) </a:t>
            </a:r>
            <a:r>
              <a:rPr lang="en-US" sz="2400" dirty="0"/>
              <a:t>charging </a:t>
            </a:r>
            <a:r>
              <a:rPr lang="en-US" sz="2400" dirty="0" smtClean="0"/>
              <a:t>stations?</a:t>
            </a:r>
          </a:p>
          <a:p>
            <a:pPr marL="1257300" lvl="2" indent="-342900" algn="l">
              <a:lnSpc>
                <a:spcPct val="200000"/>
              </a:lnSpc>
              <a:spcBef>
                <a:spcPts val="0"/>
              </a:spcBef>
              <a:buFont typeface="+mj-lt"/>
              <a:buAutoNum type="arabicParenR"/>
            </a:pPr>
            <a:r>
              <a:rPr lang="en-US" sz="2400" dirty="0" smtClean="0"/>
              <a:t>Average Adjusted Gross Income (AGI) by Zip Code</a:t>
            </a:r>
          </a:p>
          <a:p>
            <a:pPr marL="1257300" lvl="2" indent="-342900" algn="l">
              <a:lnSpc>
                <a:spcPct val="200000"/>
              </a:lnSpc>
              <a:spcBef>
                <a:spcPts val="0"/>
              </a:spcBef>
              <a:buFont typeface="+mj-lt"/>
              <a:buAutoNum type="arabicParenR"/>
            </a:pPr>
            <a:r>
              <a:rPr lang="en-US" sz="2400" dirty="0" smtClean="0"/>
              <a:t>State EV incentives</a:t>
            </a:r>
          </a:p>
          <a:p>
            <a:pPr marL="1257300" lvl="2" indent="-342900" algn="l">
              <a:lnSpc>
                <a:spcPct val="200000"/>
              </a:lnSpc>
              <a:spcBef>
                <a:spcPts val="0"/>
              </a:spcBef>
              <a:buFont typeface="+mj-lt"/>
              <a:buAutoNum type="arabicParenR"/>
            </a:pPr>
            <a:r>
              <a:rPr lang="en-US" sz="2400" dirty="0" smtClean="0"/>
              <a:t>State </a:t>
            </a:r>
            <a:r>
              <a:rPr lang="en-US" sz="2400" dirty="0"/>
              <a:t>G</a:t>
            </a:r>
            <a:r>
              <a:rPr lang="en-US" sz="2400" dirty="0" smtClean="0"/>
              <a:t>asoline </a:t>
            </a:r>
            <a:r>
              <a:rPr lang="en-US" sz="2400" dirty="0"/>
              <a:t>T</a:t>
            </a:r>
            <a:r>
              <a:rPr lang="en-US" sz="2400" dirty="0" smtClean="0"/>
              <a:t>axes</a:t>
            </a:r>
            <a:endParaRPr lang="en-US" dirty="0"/>
          </a:p>
          <a:p>
            <a:endParaRPr lang="en-US" b="1" dirty="0"/>
          </a:p>
        </p:txBody>
      </p:sp>
    </p:spTree>
    <p:extLst>
      <p:ext uri="{BB962C8B-B14F-4D97-AF65-F5344CB8AC3E}">
        <p14:creationId xmlns:p14="http://schemas.microsoft.com/office/powerpoint/2010/main" val="2554091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8" y="639097"/>
            <a:ext cx="11530894" cy="5845593"/>
          </a:xfrm>
          <a:solidFill>
            <a:srgbClr val="FFFFFF">
              <a:alpha val="55000"/>
            </a:srgbClr>
          </a:solidFill>
          <a:effectLst>
            <a:glow>
              <a:schemeClr val="bg1">
                <a:alpha val="0"/>
              </a:schemeClr>
            </a:glow>
            <a:softEdge rad="76200"/>
          </a:effectLst>
        </p:spPr>
        <p:txBody>
          <a:bodyPr>
            <a:normAutofit fontScale="92500"/>
          </a:bodyPr>
          <a:lstStyle/>
          <a:p>
            <a:pPr algn="l"/>
            <a:r>
              <a:rPr lang="en-US" dirty="0" smtClean="0"/>
              <a:t>					</a:t>
            </a:r>
            <a:r>
              <a:rPr lang="en-US" sz="3200" dirty="0" smtClean="0"/>
              <a:t>Data</a:t>
            </a:r>
            <a:endParaRPr lang="en-US" sz="3200" dirty="0"/>
          </a:p>
          <a:p>
            <a:pPr marL="342900" indent="-342900" algn="l">
              <a:buFont typeface="Wingdings" panose="05000000000000000000" pitchFamily="2" charset="2"/>
              <a:buChar char="Ø"/>
            </a:pPr>
            <a:r>
              <a:rPr lang="en-US" dirty="0" smtClean="0"/>
              <a:t>IRS – Average AGI: </a:t>
            </a:r>
          </a:p>
          <a:p>
            <a:pPr algn="l"/>
            <a:r>
              <a:rPr lang="en-US" dirty="0" smtClean="0">
                <a:hlinkClick r:id="rId3"/>
              </a:rPr>
              <a:t>https://www.irs.gov/statistics/soi-tax-stats-individual-income-tax-statistics-2015-zip-code-data-soi</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Alternative Fuels Data Center – Public EV Charging Station Data: </a:t>
            </a:r>
          </a:p>
          <a:p>
            <a:pPr algn="l"/>
            <a:r>
              <a:rPr lang="en-US" dirty="0" smtClean="0">
                <a:hlinkClick r:id="rId4"/>
              </a:rPr>
              <a:t>https://www.afdc.energy.gov/data_download</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National Bureau of Economic Research – Nearest Zip Code: </a:t>
            </a:r>
            <a:r>
              <a:rPr lang="en-US" dirty="0" smtClean="0">
                <a:hlinkClick r:id="rId5"/>
              </a:rPr>
              <a:t>http://www.nber.org/data/zip-code-distance-database.html</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US Zip </a:t>
            </a:r>
            <a:r>
              <a:rPr lang="en-US" dirty="0"/>
              <a:t>Codes</a:t>
            </a:r>
            <a:r>
              <a:rPr lang="en-US" dirty="0" smtClean="0"/>
              <a:t>: </a:t>
            </a:r>
            <a:r>
              <a:rPr lang="en-US" dirty="0" smtClean="0">
                <a:hlinkClick r:id="rId6"/>
              </a:rPr>
              <a:t>https://www.unitedstateszipcodes.org/</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U.S. Energy Information Administration – State Gasoline Tax: </a:t>
            </a:r>
            <a:br>
              <a:rPr lang="en-US" dirty="0" smtClean="0"/>
            </a:br>
            <a:r>
              <a:rPr lang="en-US" dirty="0" smtClean="0">
                <a:hlinkClick r:id="rId7"/>
              </a:rPr>
              <a:t>https://www.eia.gov/</a:t>
            </a:r>
            <a:endParaRPr lang="en-US" dirty="0" smtClean="0"/>
          </a:p>
          <a:p>
            <a:pPr marL="1257300" lvl="2" indent="-342900" algn="l">
              <a:buFont typeface="Courier New" panose="02070309020205020404" pitchFamily="49" charset="0"/>
              <a:buChar char="o"/>
            </a:pPr>
            <a:endParaRPr lang="en-US" dirty="0"/>
          </a:p>
          <a:p>
            <a:endParaRPr lang="en-US" b="1" dirty="0"/>
          </a:p>
        </p:txBody>
      </p:sp>
    </p:spTree>
    <p:extLst>
      <p:ext uri="{BB962C8B-B14F-4D97-AF65-F5344CB8AC3E}">
        <p14:creationId xmlns:p14="http://schemas.microsoft.com/office/powerpoint/2010/main" val="336478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8" y="639097"/>
            <a:ext cx="11454582" cy="5486401"/>
          </a:xfrm>
          <a:solidFill>
            <a:srgbClr val="FFFFFF">
              <a:alpha val="55000"/>
            </a:srgbClr>
          </a:solidFill>
          <a:effectLst>
            <a:glow>
              <a:schemeClr val="bg1">
                <a:alpha val="0"/>
              </a:schemeClr>
            </a:glow>
            <a:softEdge rad="76200"/>
          </a:effectLst>
        </p:spPr>
        <p:txBody>
          <a:bodyPr>
            <a:normAutofit/>
          </a:bodyPr>
          <a:lstStyle/>
          <a:p>
            <a:r>
              <a:rPr lang="en-US" sz="3500" b="1" u="sng" dirty="0" smtClean="0"/>
              <a:t>Data Exploration and Clean Up</a:t>
            </a:r>
            <a:endParaRPr lang="en-US" sz="3500" b="1" u="sng" dirty="0">
              <a:hlinkClick r:id="rId3"/>
            </a:endParaRPr>
          </a:p>
          <a:p>
            <a:r>
              <a:rPr lang="en-US" sz="2000" dirty="0" smtClean="0">
                <a:hlinkClick r:id="rId3"/>
              </a:rPr>
              <a:t>https://github.com/VanessaVanG/GW_Project1/blob/master/data_exploration_cleanup.ipynb</a:t>
            </a:r>
            <a:endParaRPr lang="en-US" sz="2000"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r>
              <a:rPr lang="en-US" dirty="0" smtClean="0"/>
              <a:t>		</a:t>
            </a:r>
            <a:endParaRPr lang="en-US" dirty="0"/>
          </a:p>
          <a:p>
            <a:endParaRPr lang="en-US" b="1" dirty="0"/>
          </a:p>
        </p:txBody>
      </p:sp>
      <p:pic>
        <p:nvPicPr>
          <p:cNvPr id="2" name="Picture 1"/>
          <p:cNvPicPr>
            <a:picLocks noChangeAspect="1"/>
          </p:cNvPicPr>
          <p:nvPr/>
        </p:nvPicPr>
        <p:blipFill>
          <a:blip r:embed="rId4"/>
          <a:stretch>
            <a:fillRect/>
          </a:stretch>
        </p:blipFill>
        <p:spPr>
          <a:xfrm>
            <a:off x="1501436" y="1691640"/>
            <a:ext cx="8610304" cy="4267200"/>
          </a:xfrm>
          <a:prstGeom prst="rect">
            <a:avLst/>
          </a:prstGeom>
        </p:spPr>
      </p:pic>
    </p:spTree>
    <p:extLst>
      <p:ext uri="{BB962C8B-B14F-4D97-AF65-F5344CB8AC3E}">
        <p14:creationId xmlns:p14="http://schemas.microsoft.com/office/powerpoint/2010/main" val="4123970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670" y="494950"/>
            <a:ext cx="11601974" cy="6090407"/>
          </a:xfrm>
          <a:solidFill>
            <a:srgbClr val="FFFFFF">
              <a:alpha val="55000"/>
            </a:srgbClr>
          </a:solidFill>
          <a:effectLst>
            <a:glow>
              <a:schemeClr val="bg1">
                <a:alpha val="0"/>
              </a:schemeClr>
            </a:glow>
            <a:softEdge rad="76200"/>
          </a:effectLst>
        </p:spPr>
        <p:txBody>
          <a:bodyPr>
            <a:normAutofit/>
          </a:bodyPr>
          <a:lstStyle/>
          <a:p>
            <a:endParaRPr lang="en-US" sz="3500" b="1" u="sng" dirty="0" smtClean="0"/>
          </a:p>
          <a:p>
            <a:r>
              <a:rPr lang="en-US" sz="3500" b="1" u="sng" dirty="0" smtClean="0"/>
              <a:t>MAPS on Plot.ly</a:t>
            </a:r>
          </a:p>
          <a:p>
            <a:endParaRPr lang="en-US" b="1" u="sng" dirty="0" smtClean="0"/>
          </a:p>
          <a:p>
            <a:pPr marL="342900" indent="-342900" algn="l">
              <a:buFont typeface="Arial" panose="020B0604020202020204" pitchFamily="34" charset="0"/>
              <a:buChar char="•"/>
            </a:pPr>
            <a:r>
              <a:rPr lang="en-US" dirty="0" smtClean="0"/>
              <a:t>EV Charging Stations with Average AGI</a:t>
            </a:r>
          </a:p>
          <a:p>
            <a:pPr marL="800100" lvl="1" indent="-342900" algn="l">
              <a:buFont typeface="Wingdings" panose="05000000000000000000" pitchFamily="2" charset="2"/>
              <a:buChar char="§"/>
            </a:pPr>
            <a:r>
              <a:rPr lang="en-US" dirty="0" smtClean="0">
                <a:hlinkClick r:id="rId3"/>
              </a:rPr>
              <a:t>https://plot.ly/~VanessaVanG/0/ev-charging-stations-with-average-agi-by-zip-code-hover-for-average-agi/</a:t>
            </a:r>
            <a:endParaRPr lang="en-US" dirty="0" smtClean="0"/>
          </a:p>
          <a:p>
            <a:pPr algn="l"/>
            <a:endParaRPr lang="en-US" dirty="0" smtClean="0"/>
          </a:p>
          <a:p>
            <a:pPr marL="342900" indent="-342900" algn="l">
              <a:buFont typeface="Arial" panose="020B0604020202020204" pitchFamily="34" charset="0"/>
              <a:buChar char="•"/>
            </a:pPr>
            <a:r>
              <a:rPr lang="en-US" dirty="0" smtClean="0"/>
              <a:t>State Incentives with Number of EV Stations and Connector Ports</a:t>
            </a:r>
          </a:p>
          <a:p>
            <a:pPr marL="800100" lvl="1" indent="-342900" algn="l">
              <a:buFont typeface="Wingdings" panose="05000000000000000000" pitchFamily="2" charset="2"/>
              <a:buChar char="§"/>
            </a:pPr>
            <a:r>
              <a:rPr lang="en-US" dirty="0" smtClean="0">
                <a:hlinkClick r:id="rId4"/>
              </a:rPr>
              <a:t>https://plot.ly/~VanessaVanG/5/state-ev-incentives-with-number-of-stations-and-connector-ports/</a:t>
            </a:r>
            <a:endParaRPr lang="en-US" dirty="0" smtClean="0"/>
          </a:p>
          <a:p>
            <a:pPr algn="l"/>
            <a:endParaRPr lang="en-US" dirty="0"/>
          </a:p>
          <a:p>
            <a:pPr marL="342900" indent="-342900" algn="l">
              <a:buFont typeface="Arial" panose="020B0604020202020204" pitchFamily="34" charset="0"/>
              <a:buChar char="•"/>
            </a:pPr>
            <a:r>
              <a:rPr lang="en-US" dirty="0" smtClean="0"/>
              <a:t>State gasoline taxes and fees with Number of EV Stations and Connector Ports</a:t>
            </a:r>
          </a:p>
          <a:p>
            <a:pPr marL="800100" lvl="1" indent="-342900" algn="l">
              <a:buFont typeface="Wingdings" panose="05000000000000000000" pitchFamily="2" charset="2"/>
              <a:buChar char="§"/>
            </a:pPr>
            <a:r>
              <a:rPr lang="en-US" dirty="0" smtClean="0">
                <a:hlinkClick r:id="rId5"/>
              </a:rPr>
              <a:t>https://plot.ly/~VanessaVanG/9/state-gasoline-taxes-and-fees-with-number-of-stations-and-connector-ports/</a:t>
            </a:r>
            <a:endParaRPr lang="en-US" dirty="0" smtClean="0"/>
          </a:p>
          <a:p>
            <a:pPr marL="800100" lvl="1" indent="-342900" algn="l">
              <a:buFont typeface="Wingdings" panose="05000000000000000000" pitchFamily="2" charset="2"/>
              <a:buChar char="§"/>
            </a:pPr>
            <a:endParaRPr lang="en-US" dirty="0"/>
          </a:p>
          <a:p>
            <a:pPr lvl="1" algn="l"/>
            <a:endParaRPr lang="en-US" dirty="0" smtClean="0"/>
          </a:p>
          <a:p>
            <a:pPr lvl="1" algn="l"/>
            <a:endParaRPr lang="en-US" dirty="0" smtClean="0"/>
          </a:p>
          <a:p>
            <a:pPr lvl="1" algn="l"/>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endParaRPr lang="en-US" dirty="0"/>
          </a:p>
          <a:p>
            <a:endParaRPr lang="en-US" b="1" dirty="0"/>
          </a:p>
        </p:txBody>
      </p:sp>
    </p:spTree>
    <p:extLst>
      <p:ext uri="{BB962C8B-B14F-4D97-AF65-F5344CB8AC3E}">
        <p14:creationId xmlns:p14="http://schemas.microsoft.com/office/powerpoint/2010/main" val="1487359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14867" y="809896"/>
            <a:ext cx="10854322" cy="5235046"/>
          </a:xfrm>
          <a:solidFill>
            <a:srgbClr val="FFFFFF">
              <a:alpha val="55000"/>
            </a:srgbClr>
          </a:solidFill>
          <a:effectLst>
            <a:glow>
              <a:schemeClr val="bg1">
                <a:alpha val="0"/>
              </a:schemeClr>
            </a:glow>
            <a:softEdge rad="76200"/>
          </a:effectLst>
        </p:spPr>
        <p:txBody>
          <a:bodyPr>
            <a:normAutofit lnSpcReduction="10000"/>
          </a:bodyPr>
          <a:lstStyle/>
          <a:p>
            <a:endParaRPr lang="en-US" sz="3500" b="1" u="sng" dirty="0" smtClean="0"/>
          </a:p>
          <a:p>
            <a:r>
              <a:rPr lang="en-US" sz="3500" b="1" u="sng" dirty="0" smtClean="0"/>
              <a:t>Data Analysis/Conclusions</a:t>
            </a:r>
          </a:p>
          <a:p>
            <a:pPr lvl="1" algn="l"/>
            <a:endParaRPr lang="en-US" sz="3000" b="1" dirty="0" smtClean="0"/>
          </a:p>
          <a:p>
            <a:pPr lvl="2" algn="l"/>
            <a:r>
              <a:rPr lang="en-US" sz="2000" b="1" dirty="0" smtClean="0"/>
              <a:t>1) </a:t>
            </a:r>
            <a:r>
              <a:rPr lang="en-US" sz="2000" dirty="0" smtClean="0"/>
              <a:t>Average AGI by Zip Code</a:t>
            </a:r>
          </a:p>
          <a:p>
            <a:pPr marL="1657350" lvl="3" indent="-285750" algn="l">
              <a:buFont typeface="Wingdings" panose="05000000000000000000" pitchFamily="2" charset="2"/>
              <a:buChar char="§"/>
            </a:pPr>
            <a:r>
              <a:rPr lang="en-US" sz="2000" dirty="0" smtClean="0"/>
              <a:t>We found more charging stations in the major metropolitan cities of the state: Silicon Valley, LA, New York, Austin, where most of the population live</a:t>
            </a:r>
          </a:p>
          <a:p>
            <a:pPr lvl="3" algn="l"/>
            <a:endParaRPr lang="en-US" sz="2000" b="1" dirty="0" smtClean="0"/>
          </a:p>
          <a:p>
            <a:pPr algn="l"/>
            <a:r>
              <a:rPr lang="en-US" b="1" dirty="0" smtClean="0"/>
              <a:t>	</a:t>
            </a:r>
            <a:r>
              <a:rPr lang="en-US" sz="2000" b="1" dirty="0" smtClean="0"/>
              <a:t>2) </a:t>
            </a:r>
            <a:r>
              <a:rPr lang="en-US" sz="2000" dirty="0" smtClean="0"/>
              <a:t>State incentives:</a:t>
            </a:r>
          </a:p>
          <a:p>
            <a:pPr marL="1714500" lvl="3" indent="-342900" algn="l">
              <a:buFont typeface="Wingdings" panose="05000000000000000000" pitchFamily="2" charset="2"/>
              <a:buChar char="§"/>
            </a:pPr>
            <a:r>
              <a:rPr lang="en-US" sz="2000" dirty="0"/>
              <a:t>T</a:t>
            </a:r>
            <a:r>
              <a:rPr lang="en-US" sz="2000" smtClean="0"/>
              <a:t>he </a:t>
            </a:r>
            <a:r>
              <a:rPr lang="en-US" sz="2000" dirty="0" smtClean="0"/>
              <a:t>line of regression shows the correlation between number of stations and number of incentives. </a:t>
            </a:r>
          </a:p>
          <a:p>
            <a:pPr lvl="1" algn="l"/>
            <a:endParaRPr lang="en-US" dirty="0" smtClean="0"/>
          </a:p>
          <a:p>
            <a:pPr lvl="2" algn="l"/>
            <a:endParaRPr lang="en-US" dirty="0" smtClean="0"/>
          </a:p>
          <a:p>
            <a:pPr lvl="1" algn="l"/>
            <a:r>
              <a:rPr lang="en-US" b="1" dirty="0" smtClean="0"/>
              <a:t>	3) </a:t>
            </a:r>
            <a:r>
              <a:rPr lang="en-US" dirty="0" smtClean="0"/>
              <a:t>State Gas Tax and Fees:</a:t>
            </a:r>
          </a:p>
          <a:p>
            <a:pPr marL="1714500" lvl="3" indent="-342900" algn="l">
              <a:buFont typeface="Wingdings" panose="05000000000000000000" pitchFamily="2" charset="2"/>
              <a:buChar char="§"/>
            </a:pPr>
            <a:r>
              <a:rPr lang="en-US" sz="2000" dirty="0" smtClean="0"/>
              <a:t>shows the weakest correlation per the scatter plot</a:t>
            </a:r>
          </a:p>
          <a:p>
            <a:pPr algn="l"/>
            <a:endParaRPr lang="en-US" sz="3500" b="1" u="sng" dirty="0" smtClean="0"/>
          </a:p>
          <a:p>
            <a:endParaRPr lang="en-US" b="1" u="sng"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endParaRPr lang="en-US" dirty="0"/>
          </a:p>
          <a:p>
            <a:endParaRPr lang="en-US" b="1" dirty="0"/>
          </a:p>
        </p:txBody>
      </p:sp>
    </p:spTree>
    <p:extLst>
      <p:ext uri="{BB962C8B-B14F-4D97-AF65-F5344CB8AC3E}">
        <p14:creationId xmlns:p14="http://schemas.microsoft.com/office/powerpoint/2010/main" val="188862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8" y="639097"/>
            <a:ext cx="11552904" cy="5791200"/>
          </a:xfrm>
          <a:solidFill>
            <a:srgbClr val="FFFFFF">
              <a:alpha val="55000"/>
            </a:srgbClr>
          </a:solidFill>
          <a:effectLst>
            <a:glow>
              <a:schemeClr val="bg1">
                <a:alpha val="0"/>
              </a:schemeClr>
            </a:glow>
            <a:softEdge rad="76200"/>
          </a:effectLst>
        </p:spPr>
        <p:txBody>
          <a:bodyPr>
            <a:normAutofit/>
          </a:bodyPr>
          <a:lstStyle/>
          <a:p>
            <a:pPr lvl="1"/>
            <a:endParaRPr lang="en-US" sz="3000" b="1" dirty="0" smtClean="0"/>
          </a:p>
          <a:p>
            <a:pPr lvl="1"/>
            <a:r>
              <a:rPr lang="en-US" sz="4000" b="1" dirty="0" smtClean="0"/>
              <a:t>Further Considerations</a:t>
            </a:r>
          </a:p>
          <a:p>
            <a:pPr lvl="2" algn="l"/>
            <a:endParaRPr lang="en-US" sz="3000" b="1" dirty="0" smtClean="0"/>
          </a:p>
          <a:p>
            <a:pPr lvl="2" algn="l"/>
            <a:endParaRPr lang="en-US" sz="3000" b="1" dirty="0"/>
          </a:p>
          <a:p>
            <a:pPr lvl="2" algn="l"/>
            <a:r>
              <a:rPr lang="en-US" sz="2000" dirty="0" smtClean="0"/>
              <a:t>The other factors we would consider for future investigation:</a:t>
            </a:r>
            <a:br>
              <a:rPr lang="en-US" sz="2000" dirty="0" smtClean="0"/>
            </a:br>
            <a:endParaRPr lang="en-US" sz="2000" dirty="0" smtClean="0"/>
          </a:p>
          <a:p>
            <a:pPr lvl="2" algn="l"/>
            <a:r>
              <a:rPr lang="en-US" sz="2000" dirty="0" smtClean="0"/>
              <a:t>• Population density</a:t>
            </a:r>
          </a:p>
          <a:p>
            <a:pPr lvl="2" algn="l"/>
            <a:r>
              <a:rPr lang="en-US" sz="2000" dirty="0" smtClean="0"/>
              <a:t>• the number of charging stations throughout a period of time</a:t>
            </a:r>
          </a:p>
          <a:p>
            <a:pPr lvl="2" algn="l"/>
            <a:r>
              <a:rPr lang="en-US" sz="2000" dirty="0" smtClean="0"/>
              <a:t>• Number of electric cars purchased over time</a:t>
            </a:r>
          </a:p>
          <a:p>
            <a:pPr lvl="2" algn="l"/>
            <a:endParaRPr lang="en-US" sz="2000" dirty="0"/>
          </a:p>
          <a:p>
            <a:pPr lvl="2" algn="l"/>
            <a:r>
              <a:rPr lang="en-US" sz="2000" dirty="0" smtClean="0"/>
              <a:t>California is worth studying on its own due to its very high number of stations. If it the influencing factors can be determined, they can possibly be applied in other states to increase the number of EV stations/EVs.</a:t>
            </a:r>
          </a:p>
          <a:p>
            <a:pPr lvl="2" algn="l"/>
            <a:r>
              <a:rPr lang="en-US" sz="2000" dirty="0" smtClean="0"/>
              <a:t>	</a:t>
            </a:r>
          </a:p>
          <a:p>
            <a:endParaRPr lang="en-US" b="1" u="sng"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endParaRPr lang="en-US" dirty="0"/>
          </a:p>
          <a:p>
            <a:endParaRPr lang="en-US" b="1" dirty="0"/>
          </a:p>
        </p:txBody>
      </p:sp>
    </p:spTree>
    <p:extLst>
      <p:ext uri="{BB962C8B-B14F-4D97-AF65-F5344CB8AC3E}">
        <p14:creationId xmlns:p14="http://schemas.microsoft.com/office/powerpoint/2010/main" val="40665378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2937</TotalTime>
  <Words>167</Words>
  <Application>Microsoft Office PowerPoint</Application>
  <PresentationFormat>Widescreen</PresentationFormat>
  <Paragraphs>81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Courier New</vt:lpstr>
      <vt:lpstr>Wingdings</vt:lpstr>
      <vt:lpstr>Office Theme</vt:lpstr>
      <vt:lpstr>   An Investigation into  Electric Vehicle Charging Stations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Charging Stations</dc:title>
  <dc:creator>Esther Suh</dc:creator>
  <cp:lastModifiedBy>V Kay</cp:lastModifiedBy>
  <cp:revision>36</cp:revision>
  <dcterms:created xsi:type="dcterms:W3CDTF">2018-04-19T02:34:10Z</dcterms:created>
  <dcterms:modified xsi:type="dcterms:W3CDTF">2018-04-21T12:14:34Z</dcterms:modified>
</cp:coreProperties>
</file>

<file path=docProps/thumbnail.jpeg>
</file>